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9" r:id="rId4"/>
    <p:sldId id="265" r:id="rId5"/>
    <p:sldId id="266" r:id="rId6"/>
    <p:sldId id="267" r:id="rId7"/>
    <p:sldId id="277" r:id="rId8"/>
    <p:sldId id="279" r:id="rId9"/>
    <p:sldId id="275" r:id="rId10"/>
    <p:sldId id="272" r:id="rId11"/>
    <p:sldId id="276" r:id="rId12"/>
    <p:sldId id="280" r:id="rId13"/>
    <p:sldId id="271" r:id="rId14"/>
    <p:sldId id="281" r:id="rId15"/>
    <p:sldId id="282" r:id="rId16"/>
    <p:sldId id="28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4543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                                                                                              Детский сад  комбинированного вида  № 25 «КАЛИНКА»</a:t>
            </a:r>
          </a:p>
          <a:p>
            <a:pPr algn="ctr"/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31590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степень ГТО – шаг к здоровому образу жизни!»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Точенова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Николаевна</a:t>
            </a:r>
          </a:p>
          <a:p>
            <a:pPr algn="ct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Химки   </a:t>
            </a:r>
          </a:p>
        </p:txBody>
      </p:sp>
    </p:spTree>
    <p:extLst>
      <p:ext uri="{BB962C8B-B14F-4D97-AF65-F5344CB8AC3E}">
        <p14:creationId xmlns:p14="http://schemas.microsoft.com/office/powerpoint/2010/main" val="403323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7675"/>
          <a:stretch>
            <a:fillRect/>
          </a:stretch>
        </p:blipFill>
        <p:spPr>
          <a:xfrm>
            <a:off x="899592" y="411510"/>
            <a:ext cx="7083337" cy="3984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54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Умею плавать\102MSDCF\DSC08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72" y="267493"/>
            <a:ext cx="3328294" cy="2211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Умею плавать\102MSDCF\DSC09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10036"/>
            <a:ext cx="3328294" cy="2211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Умею плавать\102MSDCF\DSC087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3"/>
            <a:ext cx="3330252" cy="2211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63888" y="532870"/>
            <a:ext cx="3902224" cy="1958740"/>
          </a:xfrm>
        </p:spPr>
      </p:sp>
    </p:spTree>
    <p:extLst>
      <p:ext uri="{BB962C8B-B14F-4D97-AF65-F5344CB8AC3E}">
        <p14:creationId xmlns:p14="http://schemas.microsoft.com/office/powerpoint/2010/main" val="42524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ЛЫЖИ\лыжи2017\132MSDCF\DSC067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7675"/>
          <a:stretch>
            <a:fillRect/>
          </a:stretch>
        </p:blipFill>
        <p:spPr bwMode="auto">
          <a:xfrm>
            <a:off x="323527" y="339502"/>
            <a:ext cx="3768419" cy="2119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568"/>
            <a:ext cx="3816424" cy="2150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27969"/>
            <a:ext cx="34940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8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68952" cy="6480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Подготовленность детей МАДОУ ДС № 25 «КАЛИНКА»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сдаче нормативов ГТО – 1 ступень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27445"/>
              </p:ext>
            </p:extLst>
          </p:nvPr>
        </p:nvGraphicFramePr>
        <p:xfrm>
          <a:off x="755576" y="893140"/>
          <a:ext cx="7560840" cy="398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9377996" imgH="6644482" progId="Word.Document.12">
                  <p:embed/>
                </p:oleObj>
              </mc:Choice>
              <mc:Fallback>
                <p:oleObj name="Документ" r:id="rId2" imgW="9377996" imgH="66444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893140"/>
                        <a:ext cx="7560840" cy="398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06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0" y="267495"/>
            <a:ext cx="8142624" cy="576063"/>
          </a:xfrm>
        </p:spPr>
        <p:txBody>
          <a:bodyPr/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ДОУ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Химки проходят тестирование                                                                   по сдаче нормативов первой ступени ГТО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7675"/>
          <a:stretch>
            <a:fillRect/>
          </a:stretch>
        </p:blipFill>
        <p:spPr>
          <a:xfrm>
            <a:off x="4571999" y="1029896"/>
            <a:ext cx="2736305" cy="1571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E:\ГТО\100MSDCF\DSC0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33" y="1077159"/>
            <a:ext cx="2294549" cy="152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ГТО\100MSDCF\DSC0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496690"/>
            <a:ext cx="1575683" cy="237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DSC001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10489"/>
            <a:ext cx="1661902" cy="2318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DSC00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715766"/>
            <a:ext cx="4464497" cy="2134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9503"/>
            <a:ext cx="8640960" cy="936104"/>
          </a:xfrm>
        </p:spPr>
        <p:txBody>
          <a:bodyPr/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результате:  все дети сдали нормативы ГТО, на золотой значок – 5 человек, на серебряный значок – 9 человек, на бронзовый значок – 1 человек.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7675"/>
          <a:stretch>
            <a:fillRect/>
          </a:stretch>
        </p:blipFill>
        <p:spPr>
          <a:xfrm>
            <a:off x="4299973" y="1203598"/>
            <a:ext cx="4462283" cy="251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E:\ГТО\ГТО 2017\110MSDCF\DSC01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3" y="1203598"/>
            <a:ext cx="37927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7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43752-E768-4F51-8AD9-3F6AB63E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99E11-9EC0-4C41-B175-70F1642A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4788"/>
            <a:ext cx="8229599" cy="438983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детей золотыми значками                                                                     проходит в торжественной обстановке представителями Спорткомитета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г.о.Химки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знаменитыми спортсменами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787535-807E-46E3-A4FE-86AF0E547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C6E616-B509-4F7D-816A-486693364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7667"/>
          <a:stretch>
            <a:fillRect/>
          </a:stretch>
        </p:blipFill>
        <p:spPr>
          <a:xfrm>
            <a:off x="5782157" y="1232696"/>
            <a:ext cx="2962515" cy="1666415"/>
          </a:xfrm>
          <a:prstGeom prst="rect">
            <a:avLst/>
          </a:prstGeom>
        </p:spPr>
      </p:pic>
      <p:pic>
        <p:nvPicPr>
          <p:cNvPr id="19" name="Picture 7" descr="C:\Users\1\Desktop\DSC01636.JPG">
            <a:extLst>
              <a:ext uri="{FF2B5EF4-FFF2-40B4-BE49-F238E27FC236}">
                <a16:creationId xmlns:a16="http://schemas.microsoft.com/office/drawing/2014/main" id="{6EED09A7-1897-4A4F-87D5-11A6E900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2" y="1227748"/>
            <a:ext cx="3329069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ГТО\ГТО 2017\вручение ГТО\DSC01686.JPG">
            <a:extLst>
              <a:ext uri="{FF2B5EF4-FFF2-40B4-BE49-F238E27FC236}">
                <a16:creationId xmlns:a16="http://schemas.microsoft.com/office/drawing/2014/main" id="{CA810834-9AA9-426E-BDE7-D77BCE20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64" y="2970135"/>
            <a:ext cx="2962515" cy="196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1\Desktop\FOTB832.JPG">
            <a:extLst>
              <a:ext uri="{FF2B5EF4-FFF2-40B4-BE49-F238E27FC236}">
                <a16:creationId xmlns:a16="http://schemas.microsoft.com/office/drawing/2014/main" id="{E3837BCE-C434-474E-B72E-0E0C3CE1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3" y="3077596"/>
            <a:ext cx="1224136" cy="15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3DC068-E829-4DF1-B5AE-8CFA9F3346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21" y="1382083"/>
            <a:ext cx="1695513" cy="3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h2045zg.mskobr.ru/images/NEWS/2031/g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1"/>
            <a:ext cx="4968552" cy="1195213"/>
          </a:xfrm>
          <a:prstGeom prst="rect">
            <a:avLst/>
          </a:prstGeom>
          <a:noFill/>
        </p:spPr>
      </p:pic>
      <p:pic>
        <p:nvPicPr>
          <p:cNvPr id="6" name="Picture 6" descr="http://www.vsluh.ru/uploads/base_image/image/45375/huge_ba4fcb3d-83c2-4a49-b23e-ccef72a24b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788" y="3303094"/>
            <a:ext cx="3288890" cy="1718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347614"/>
            <a:ext cx="7017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</a:rPr>
              <a:t>           Указ Президента Российской Федерации </a:t>
            </a:r>
            <a:endParaRPr lang="ru-RU" sz="24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</a:rPr>
              <a:t>                        от 24 марта 2014 г. </a:t>
            </a:r>
            <a:r>
              <a:rPr lang="en-US" sz="2400" dirty="0">
                <a:latin typeface="Times New Roman" pitchFamily="18" charset="0"/>
              </a:rPr>
              <a:t>N 172</a:t>
            </a:r>
            <a:endParaRPr lang="en-US" sz="24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В целях дальнейшего совершенствования государственной политики в области физической культуры и спорта, создания эффективной системы физического воспитания, направленной на развитие человеческого потенциала и укрепление здоровья населения.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6146" name="Picture 2" descr="https://upload.wikimedia.org/wikipedia/commons/a/a6/Vladimir_Putin_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27" y="152401"/>
            <a:ext cx="18399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6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5"/>
            <a:ext cx="8568952" cy="468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Приобщение детей, родителей, педагогов к спорту, здоровому активному образу жизни через подготовку к сдаче нормативов Всероссийского физкультурно-спортивного комплекса «Готов к труду и обороне»</a:t>
            </a:r>
          </a:p>
          <a:p>
            <a:pPr>
              <a:lnSpc>
                <a:spcPct val="120000"/>
              </a:lnSpc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Познакомить детей, родителей и педагогов с физкультурно-спортивным комплексом «Готов к труду и обороне».</a:t>
            </a:r>
          </a:p>
          <a:p>
            <a:pPr lvl="0">
              <a:lnSpc>
                <a:spcPct val="12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Совершенствовать физические способности в совместной двигательной деятельности детей.</a:t>
            </a:r>
          </a:p>
          <a:p>
            <a:pPr lvl="0">
              <a:lnSpc>
                <a:spcPct val="12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интерес к занятиям физической культурой и спортом у воспитанников, их родителей и сотрудников ДОУ.</a:t>
            </a:r>
          </a:p>
          <a:p>
            <a:pPr lvl="0">
              <a:lnSpc>
                <a:spcPct val="12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Создать развивающую предметно-пространственную среду в спортивном зале, на стадионе и прогулочных верандах для физкультурно-спортивной деятельности.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Создать условия для объединения педагогов, представителей  спортивных образовательных организаций города и родителей с целью повышения положительной мотивации к спортивному стилю жизни.</a:t>
            </a:r>
          </a:p>
        </p:txBody>
      </p:sp>
    </p:spTree>
    <p:extLst>
      <p:ext uri="{BB962C8B-B14F-4D97-AF65-F5344CB8AC3E}">
        <p14:creationId xmlns:p14="http://schemas.microsoft.com/office/powerpoint/2010/main" val="10064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Рисунок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04745694"/>
              </p:ext>
            </p:extLst>
          </p:nvPr>
        </p:nvGraphicFramePr>
        <p:xfrm>
          <a:off x="395537" y="606368"/>
          <a:ext cx="8352931" cy="3909598"/>
        </p:xfrm>
        <a:graphic>
          <a:graphicData uri="http://schemas.openxmlformats.org/drawingml/2006/table">
            <a:tbl>
              <a:tblPr/>
              <a:tblGrid>
                <a:gridCol w="43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952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Verdana"/>
                        </a:rPr>
                        <a:t>№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Упражнение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бронзовый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b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бронзовый</a:t>
                      </a:r>
                      <a:b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Verdana"/>
                        </a:rPr>
                        <a:t>1</a:t>
                      </a:r>
                      <a:endParaRPr lang="ru-RU" sz="800" dirty="0">
                        <a:effectLst/>
                        <a:latin typeface="Verdana"/>
                      </a:endParaRP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Челночный бег 3х10 метров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(секунд)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effectLst/>
                        <a:latin typeface="Verdana"/>
                      </a:endParaRP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бег на 30 метров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(секунд)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effectLst/>
                          <a:latin typeface="Verdana"/>
                        </a:rPr>
                        <a:t>2</a:t>
                      </a:r>
                      <a:endParaRPr lang="ru-RU" sz="800">
                        <a:effectLst/>
                        <a:latin typeface="Verdana"/>
                      </a:endParaRP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 передвижение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километр)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6,40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7,10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7,05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7,35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2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Verdana"/>
                        </a:rPr>
                        <a:t>3</a:t>
                      </a:r>
                      <a:endParaRPr lang="ru-RU" sz="800" dirty="0">
                        <a:effectLst/>
                        <a:latin typeface="Verdana"/>
                      </a:endParaRP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Подтягивание из виса на высокой перекладине (кол-во раз)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50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effectLst/>
                        <a:latin typeface="Verdana"/>
                      </a:endParaRP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подтягивание из виса лёжа на низкой перекладине (кол-во раз)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413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effectLst/>
                        <a:latin typeface="Verdana"/>
                      </a:endParaRP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отжимания: сгибание и разгибание рук в упоре лёжа на полу (кол-во раз)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0744"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effectLst/>
                          <a:latin typeface="Verdana"/>
                        </a:rPr>
                        <a:t>4</a:t>
                      </a:r>
                      <a:endParaRPr lang="ru-RU" sz="800">
                        <a:effectLst/>
                        <a:latin typeface="Verdana"/>
                      </a:endParaRP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 вперед из положения стоя с прямыми ногами на полу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4858" marR="4858" marT="4858" marB="485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03648" y="195486"/>
            <a:ext cx="648072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Обязательные испытания (тесты)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12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93027"/>
              </p:ext>
            </p:extLst>
          </p:nvPr>
        </p:nvGraphicFramePr>
        <p:xfrm>
          <a:off x="323528" y="915567"/>
          <a:ext cx="8352923" cy="3638606"/>
        </p:xfrm>
        <a:graphic>
          <a:graphicData uri="http://schemas.openxmlformats.org/drawingml/2006/table">
            <a:tbl>
              <a:tblPr/>
              <a:tblGrid>
                <a:gridCol w="28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0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606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Упражнение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бронзовый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бронзовый</a:t>
                      </a:r>
                      <a:b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значок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6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 с места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толчком двумя ногами (см)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010"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 теннисного мяча в цель, дистанция 6м (кол-во раз)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1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1км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мин:сек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10:15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8:30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61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2км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мин:сек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учёта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учёта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учёта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учёта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учёта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учёта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43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Поднимание туловища из положения лёжа на спине  (количество раз за 1 мин.)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25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25 метров                            (мин., сек.)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6048" marR="6048" marT="6048" marB="604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33950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(тесты) по выбору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2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8351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недельному двигательному режиму (не менее 10 часов)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двигательной активности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Утренняя гимнастика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Обязательные учебные занятия в образовательных организациях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Виды двигательной активности в процессе учебного дня (динамические паузы, физкультминутки и т. д.)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Организованные занятия в спортивных секциях и кружках по легкой атлетике, плаванию, лыжам, гимнастике, подвижным играм, в группах общей физической подготовки, участие в соревнованиях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Самостоятельные занятия физической культурой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участием родителей, в том числе подвижными играми и другими видами двигательной активности.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каникулярное время ежедневный двигательный режим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составлять не менее3 часов.</a:t>
            </a:r>
          </a:p>
        </p:txBody>
      </p:sp>
    </p:spTree>
    <p:extLst>
      <p:ext uri="{BB962C8B-B14F-4D97-AF65-F5344CB8AC3E}">
        <p14:creationId xmlns:p14="http://schemas.microsoft.com/office/powerpoint/2010/main" val="28606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10"/>
            <a:ext cx="4118951" cy="2322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286990"/>
            <a:ext cx="5486400" cy="3086100"/>
          </a:xfrm>
        </p:spPr>
      </p:sp>
      <p:pic>
        <p:nvPicPr>
          <p:cNvPr id="6" name="Picture 2" descr="E:\ФУТБОЛ\футбол 2017\106MSDCF\DSC09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23678"/>
            <a:ext cx="4336406" cy="288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1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95536" y="411510"/>
            <a:ext cx="4176464" cy="2349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b="7622"/>
          <a:stretch>
            <a:fillRect/>
          </a:stretch>
        </p:blipFill>
        <p:spPr>
          <a:xfrm>
            <a:off x="4283968" y="2274716"/>
            <a:ext cx="4478288" cy="2519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6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ЛЫЖИ\лыжи2017\132MSDCF\DSC0677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7675"/>
          <a:stretch>
            <a:fillRect/>
          </a:stretch>
        </p:blipFill>
        <p:spPr bwMode="auto">
          <a:xfrm>
            <a:off x="251520" y="267494"/>
            <a:ext cx="435248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ЛЫЖИ\лыжи2017\132MSDCF\DSC06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18" y="1851670"/>
            <a:ext cx="4339407" cy="288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5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492</TotalTime>
  <Words>712</Words>
  <Application>Microsoft Office PowerPoint</Application>
  <PresentationFormat>Экран (16:9)</PresentationFormat>
  <Paragraphs>154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Подготовленность детей МАДОУ ДС № 25 «КАЛИНКА»   к сдаче нормативов ГТО – 1 ступень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Наталья Точенова</cp:lastModifiedBy>
  <cp:revision>54</cp:revision>
  <dcterms:created xsi:type="dcterms:W3CDTF">2016-06-03T14:12:26Z</dcterms:created>
  <dcterms:modified xsi:type="dcterms:W3CDTF">2021-07-01T12:25:15Z</dcterms:modified>
</cp:coreProperties>
</file>